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6" r:id="rId1"/>
  </p:sldMasterIdLst>
  <p:notesMasterIdLst>
    <p:notesMasterId r:id="rId17"/>
  </p:notesMasterIdLst>
  <p:handoutMasterIdLst>
    <p:handoutMasterId r:id="rId18"/>
  </p:handoutMasterIdLst>
  <p:sldIdLst>
    <p:sldId id="260" r:id="rId2"/>
    <p:sldId id="261" r:id="rId3"/>
    <p:sldId id="271" r:id="rId4"/>
    <p:sldId id="272" r:id="rId5"/>
    <p:sldId id="273" r:id="rId6"/>
    <p:sldId id="274" r:id="rId7"/>
    <p:sldId id="263" r:id="rId8"/>
    <p:sldId id="264" r:id="rId9"/>
    <p:sldId id="262" r:id="rId10"/>
    <p:sldId id="265" r:id="rId11"/>
    <p:sldId id="266" r:id="rId12"/>
    <p:sldId id="267" r:id="rId13"/>
    <p:sldId id="270" r:id="rId14"/>
    <p:sldId id="269" r:id="rId15"/>
    <p:sldId id="268" r:id="rId16"/>
  </p:sldIdLst>
  <p:sldSz cx="12192000" cy="6858000"/>
  <p:notesSz cx="6858000" cy="9144000"/>
  <p:defaultTextStyle>
    <a:defPPr rtl="0"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F18B3"/>
    <a:srgbClr val="9BA8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4" d="100"/>
          <a:sy n="124" d="100"/>
        </p:scale>
        <p:origin x="495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1E51D080-0FA4-452C-BE9C-57B885F95115}" type="datetime1">
              <a:rPr lang="ru-RU" smtClean="0"/>
              <a:t>04.12.2020</a:t>
            </a:fld>
            <a:endParaRPr lang="en-US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5" name="Номер слайда 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D92CB86-0DB9-4A70-B1CF-B23508471F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557642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A68A2903-BD5A-4833-B0CA-AB5B8165171B}" type="datetime1">
              <a:rPr lang="ru-RU" smtClean="0"/>
              <a:t>04.12.2020</a:t>
            </a:fld>
            <a:endParaRPr lang="en-US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ru"/>
              <a:t>Щелкните, чтобы изменить стили текста образца слайда</a:t>
            </a:r>
            <a:endParaRPr lang="en-US"/>
          </a:p>
          <a:p>
            <a:pPr lvl="1" rtl="0"/>
            <a:r>
              <a:rPr lang="ru"/>
              <a:t>Второй уровень</a:t>
            </a:r>
          </a:p>
          <a:p>
            <a:pPr lvl="2" rtl="0"/>
            <a:r>
              <a:rPr lang="ru"/>
              <a:t>Третий уровень</a:t>
            </a:r>
          </a:p>
          <a:p>
            <a:pPr lvl="3" rtl="0"/>
            <a:r>
              <a:rPr lang="ru"/>
              <a:t>Четвертый уровень</a:t>
            </a:r>
          </a:p>
          <a:p>
            <a:pPr lvl="4" rtl="0"/>
            <a:r>
              <a:rPr lang="ru"/>
              <a:t>Пятый уровень</a:t>
            </a:r>
            <a:endParaRPr lang="en-US"/>
          </a:p>
        </p:txBody>
      </p:sp>
      <p:sp>
        <p:nvSpPr>
          <p:cNvPr id="6" name="Нижний колонтитул 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C2B151B-D7D1-48E5-8230-5AADBC794F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59278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rtlCol="0"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Подзаголовок 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 rtlCol="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  <a:cs typeface="FreesiaUPC" panose="020B0502040204020203" pitchFamily="34" charset="-34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pPr rtl="0"/>
            <a:r>
              <a:rPr lang="ru-RU"/>
              <a:t>Образец подзаголовка</a:t>
            </a:r>
            <a:endParaRPr lang="en-US" dirty="0"/>
          </a:p>
        </p:txBody>
      </p: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Дата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D4DAEB3-2211-4CA3-9D23-0143FCF3926F}" type="datetime1">
              <a:rPr lang="ru-RU" smtClean="0"/>
              <a:t>04.12.2020</a:t>
            </a:fld>
            <a:endParaRPr lang="en-US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6" name="Номер слайда 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331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 rtlCol="0"/>
          <a:lstStyle/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82E9B35-0826-45CC-9C2C-707B22DFAA83}" type="datetime1">
              <a:rPr lang="ru-RU" smtClean="0"/>
              <a:t>04.12.2020</a:t>
            </a:fld>
            <a:endParaRPr lang="en-US" dirty="0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9" name="Номер слайда 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269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Вертикальный заголовок 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 rtlCol="0"/>
          <a:lstStyle/>
          <a:p>
            <a:pPr rt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 rtlCol="0"/>
          <a:lstStyle/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4C0063D-EDF2-4190-A726-B9B651F864E7}" type="datetime1">
              <a:rPr lang="ru-RU" smtClean="0"/>
              <a:t>04.12.2020</a:t>
            </a:fld>
            <a:endParaRPr lang="en-US" dirty="0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827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E289488-0C23-4DC8-A9FA-240659547385}" type="datetime1">
              <a:rPr lang="ru-RU" smtClean="0"/>
              <a:t>04.12.2020</a:t>
            </a:fld>
            <a:endParaRPr lang="en-US" dirty="0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9" name="Номер слайда 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670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rtlCol="0"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rtlCol="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Дата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3EFA117-2261-4A1D-8BE7-0B7E6A1366C0}" type="datetime1">
              <a:rPr lang="ru-RU" smtClean="0"/>
              <a:t>04.12.2020</a:t>
            </a:fld>
            <a:endParaRPr lang="en-US" dirty="0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1" name="Номер слайда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162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rtlCol="0"/>
          <a:lstStyle/>
          <a:p>
            <a:pPr rt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 rtlCol="0"/>
          <a:lstStyle/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 rtlCol="0"/>
          <a:lstStyle/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2" name="Дата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59279E9-B6DA-4AB3-A7CE-B748E56BEA69}" type="datetime1">
              <a:rPr lang="ru-RU" smtClean="0"/>
              <a:t>04.12.2020</a:t>
            </a:fld>
            <a:endParaRPr lang="en-US" dirty="0"/>
          </a:p>
        </p:txBody>
      </p:sp>
      <p:sp>
        <p:nvSpPr>
          <p:cNvPr id="9" name="Нижний колонтитул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0" name="Номер слайда 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663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rtlCol="0"/>
          <a:lstStyle/>
          <a:p>
            <a:pPr rt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rtlCol="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 rtlCol="0"/>
          <a:lstStyle/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rtlCol="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 rtlCol="0"/>
          <a:lstStyle/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2" name="Дата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7CF7452-61A3-4CDC-ACAB-74E5B4A7EF57}" type="datetime1">
              <a:rPr lang="ru-RU" smtClean="0"/>
              <a:t>04.12.2020</a:t>
            </a:fld>
            <a:endParaRPr lang="en-US" dirty="0"/>
          </a:p>
        </p:txBody>
      </p:sp>
      <p:sp>
        <p:nvSpPr>
          <p:cNvPr id="11" name="Нижний колонтитул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2" name="Номер слайда 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194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6" name="Дата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4D00952-BE77-47A2-BE29-2226E2D6BB12}" type="datetime1">
              <a:rPr lang="ru-RU" smtClean="0"/>
              <a:t>04.12.2020</a:t>
            </a:fld>
            <a:endParaRPr lang="en-US" dirty="0"/>
          </a:p>
        </p:txBody>
      </p:sp>
      <p:sp>
        <p:nvSpPr>
          <p:cNvPr id="7" name="Нижний колонтитул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8" name="Номер слайда 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8605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Дата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4D5EF43-AECB-4459-AE90-3AFB54138C76}" type="datetime1">
              <a:rPr lang="ru-RU" smtClean="0"/>
              <a:t>04.12.2020</a:t>
            </a:fld>
            <a:endParaRPr lang="en-US" dirty="0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Номер слайда 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422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 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rtlCol="0"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pPr rt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 rtlCol="0"/>
          <a:lstStyle/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 rtlCol="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 rtlCol="0"/>
          <a:lstStyle>
            <a:lvl1pPr algn="l">
              <a:defRPr/>
            </a:lvl1pPr>
          </a:lstStyle>
          <a:p>
            <a:pPr rtl="0"/>
            <a:fld id="{FD0FAC8F-653F-479B-B209-9F30C9091843}" type="datetime1">
              <a:rPr lang="ru-RU" smtClean="0"/>
              <a:t>04.12.2020</a:t>
            </a:fld>
            <a:endParaRPr lang="en-US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 rtlCol="0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en-US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282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Рисунок 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rtlCol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pPr rt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 rtlCol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fld id="{36FD9FC9-5FD1-4E3B-B719-212F55599717}" type="datetime1">
              <a:rPr lang="ru-RU" smtClean="0"/>
              <a:t>04.12.2020</a:t>
            </a:fld>
            <a:endParaRPr lang="en-US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 rtlCol="0"/>
          <a:lstStyle/>
          <a:p>
            <a:pPr algn="l" rtl="0"/>
            <a:endParaRPr lang="en-US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267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ru" dirty="0"/>
              <a:t>Стиль образца заголовка</a:t>
            </a:r>
            <a:endParaRPr lang="en-US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 rtl="0"/>
            <a:r>
              <a:rPr lang="ru" dirty="0"/>
              <a:t>Щелкните, чтобы изменить стили текста образца слайда</a:t>
            </a:r>
          </a:p>
          <a:p>
            <a:pPr lvl="1" rtl="0"/>
            <a:r>
              <a:rPr lang="ru" dirty="0"/>
              <a:t>Второй уровень</a:t>
            </a:r>
          </a:p>
          <a:p>
            <a:pPr lvl="2" rtl="0"/>
            <a:r>
              <a:rPr lang="ru" dirty="0"/>
              <a:t>Третий уровень</a:t>
            </a:r>
          </a:p>
          <a:p>
            <a:pPr lvl="3" rtl="0"/>
            <a:r>
              <a:rPr lang="ru" dirty="0"/>
              <a:t>Четвертый уровень</a:t>
            </a:r>
          </a:p>
          <a:p>
            <a:pPr lvl="4" rtl="0"/>
            <a:r>
              <a:rPr lang="ru" dirty="0"/>
              <a:t>Пятый уровень</a:t>
            </a:r>
            <a:endParaRPr lang="en-US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  <a:latin typeface="+mn-lt"/>
                <a:cs typeface="Calibri" panose="020F0502020204030204" pitchFamily="34" charset="0"/>
              </a:defRPr>
            </a:lvl1pPr>
          </a:lstStyle>
          <a:p>
            <a:fld id="{428A7F57-8526-4A03-89D8-FFB0245E6649}" type="datetime1">
              <a:rPr lang="ru-RU" smtClean="0"/>
              <a:t>04.12.2020</a:t>
            </a:fld>
            <a:endParaRPr lang="en-US" dirty="0"/>
          </a:p>
        </p:txBody>
      </p:sp>
      <p:sp>
        <p:nvSpPr>
          <p:cNvPr id="5" name="Нижний колонтитул 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  <a:latin typeface="+mn-lt"/>
                <a:cs typeface="Calibri" panose="020F050202020403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  <a:latin typeface="+mn-lt"/>
                <a:cs typeface="Calibri" panose="020F0502020204030204" pitchFamily="34" charset="0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4982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47" r:id="rId3"/>
    <p:sldLayoutId id="2147483743" r:id="rId4"/>
    <p:sldLayoutId id="2147483738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Calibri" panose="020F0502020204030204" pitchFamily="34" charset="0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Calibri" panose="020F0502020204030204" pitchFamily="34" charset="0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Calibri" panose="020F0502020204030204" pitchFamily="34" charset="0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Calibri" panose="020F0502020204030204" pitchFamily="34" charset="0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Calibri" panose="020F0502020204030204" pitchFamily="34" charset="0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jpg"/><Relationship Id="rId5" Type="http://schemas.microsoft.com/office/2007/relationships/hdphoto" Target="../media/hdphoto2.wdp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CF51C14F-D7D3-4363-912A-D8CD62943258}"/>
              </a:ext>
            </a:extLst>
          </p:cNvPr>
          <p:cNvSpPr txBox="1">
            <a:spLocks/>
          </p:cNvSpPr>
          <p:nvPr/>
        </p:nvSpPr>
        <p:spPr>
          <a:xfrm>
            <a:off x="7668490" y="2139852"/>
            <a:ext cx="4521693" cy="207737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 spc="-5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4800">
                <a:solidFill>
                  <a:schemeClr val="tx1"/>
                </a:solidFill>
              </a:rPr>
              <a:t>Архитектура мобильных устройств.</a:t>
            </a:r>
            <a:endParaRPr lang="ru" sz="4800" dirty="0">
              <a:solidFill>
                <a:schemeClr val="tx1"/>
              </a:solidFill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9BCFEC2-F534-46D7-8088-156C562B08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04" r="15942"/>
          <a:stretch/>
        </p:blipFill>
        <p:spPr bwMode="auto">
          <a:xfrm>
            <a:off x="0" y="-1"/>
            <a:ext cx="778504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Подзаголовок 2">
            <a:extLst>
              <a:ext uri="{FF2B5EF4-FFF2-40B4-BE49-F238E27FC236}">
                <a16:creationId xmlns:a16="http://schemas.microsoft.com/office/drawing/2014/main" id="{D22955AA-DE60-4AB2-9656-E506E0035BAB}"/>
              </a:ext>
            </a:extLst>
          </p:cNvPr>
          <p:cNvSpPr txBox="1">
            <a:spLocks/>
          </p:cNvSpPr>
          <p:nvPr/>
        </p:nvSpPr>
        <p:spPr>
          <a:xfrm>
            <a:off x="7785042" y="6357078"/>
            <a:ext cx="4288590" cy="364659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Calibri" panose="020F0502020204030204" pitchFamily="34" charset="0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Calibri" panose="020F0502020204030204" pitchFamily="34" charset="0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Calibri" panose="020F0502020204030204" pitchFamily="34" charset="0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Calibri" panose="020F0502020204030204" pitchFamily="34" charset="0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Calibri" panose="020F0502020204030204" pitchFamily="34" charset="0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Петров А.А., 14 группа 2 курс</a:t>
            </a:r>
          </a:p>
        </p:txBody>
      </p:sp>
    </p:spTree>
    <p:extLst>
      <p:ext uri="{BB962C8B-B14F-4D97-AF65-F5344CB8AC3E}">
        <p14:creationId xmlns:p14="http://schemas.microsoft.com/office/powerpoint/2010/main" val="38730694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19F45067-E43A-44BD-A8FB-0573C45525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E4D00952-BE77-47A2-BE29-2226E2D6BB12}" type="datetime1">
              <a:rPr lang="ru-RU" smtClean="0"/>
              <a:t>04.12.2020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712742-7FD9-40F8-AFF8-9AE5A16FDE80}"/>
              </a:ext>
            </a:extLst>
          </p:cNvPr>
          <p:cNvSpPr txBox="1"/>
          <p:nvPr/>
        </p:nvSpPr>
        <p:spPr>
          <a:xfrm>
            <a:off x="347708" y="67984"/>
            <a:ext cx="11496583" cy="1759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0215" algn="just">
              <a:lnSpc>
                <a:spcPct val="107000"/>
              </a:lnSpc>
              <a:spcAft>
                <a:spcPts val="800"/>
              </a:spcAft>
            </a:pPr>
            <a:r>
              <a:rPr lang="ru-RU" sz="2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LPDDR </a:t>
            </a:r>
            <a:r>
              <a:rPr lang="ru-RU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— тип оперативной памяти для смартфонов и планшетов. Известен также под названиями </a:t>
            </a:r>
            <a:r>
              <a:rPr lang="ru-RU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mDDR</a:t>
            </a:r>
            <a:r>
              <a:rPr lang="ru-RU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ru-RU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Low</a:t>
            </a:r>
            <a:r>
              <a:rPr lang="ru-RU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Power</a:t>
            </a:r>
            <a:r>
              <a:rPr lang="ru-RU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DDR.</a:t>
            </a:r>
            <a:endParaRPr lang="en-US" sz="2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50215" algn="just">
              <a:lnSpc>
                <a:spcPct val="107000"/>
              </a:lnSpc>
              <a:spcAft>
                <a:spcPts val="800"/>
              </a:spcAft>
            </a:pPr>
            <a:r>
              <a:rPr lang="ru-RU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Она отличалась пониженным напряжением питания с 2,5 В до 1,8 В, отсюда и название </a:t>
            </a:r>
            <a:r>
              <a:rPr lang="ru-RU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Low</a:t>
            </a:r>
            <a:r>
              <a:rPr lang="ru-RU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Power</a:t>
            </a:r>
            <a:r>
              <a:rPr lang="ru-RU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DDR. Также была уменьшена площадь чипа.</a:t>
            </a:r>
            <a:endParaRPr lang="ru-RU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146AE70-E424-4C62-88DC-D3A77EEA7C1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47708" y="2263806"/>
            <a:ext cx="5582575" cy="29029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76A1530-4343-4315-BDA8-42B1EAC8B24A}"/>
              </a:ext>
            </a:extLst>
          </p:cNvPr>
          <p:cNvSpPr txBox="1"/>
          <p:nvPr/>
        </p:nvSpPr>
        <p:spPr>
          <a:xfrm>
            <a:off x="6096000" y="2193453"/>
            <a:ext cx="5986509" cy="16494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0215" algn="just">
              <a:lnSpc>
                <a:spcPct val="107000"/>
              </a:lnSpc>
              <a:spcAft>
                <a:spcPts val="800"/>
              </a:spcAft>
            </a:pPr>
            <a:r>
              <a:rPr lang="ru-RU" sz="2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Особенности: </a:t>
            </a:r>
          </a:p>
          <a:p>
            <a:pPr marL="457200" indent="-457200" algn="just">
              <a:lnSpc>
                <a:spcPct val="107000"/>
              </a:lnSpc>
              <a:spcAft>
                <a:spcPts val="800"/>
              </a:spcAft>
              <a:buFontTx/>
              <a:buChar char="-"/>
            </a:pPr>
            <a:r>
              <a:rPr lang="ru-RU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снижено энергопотребление</a:t>
            </a:r>
          </a:p>
          <a:p>
            <a:pPr marL="342900" indent="-342900" algn="just">
              <a:lnSpc>
                <a:spcPct val="107000"/>
              </a:lnSpc>
              <a:spcAft>
                <a:spcPts val="800"/>
              </a:spcAft>
              <a:buFontTx/>
              <a:buChar char="-"/>
            </a:pP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добавлен режим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Deep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Power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Down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061897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13CA6FA2-A524-45E9-B216-8FD7F9D6B3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14D5EF43-AECB-4459-AE90-3AFB54138C76}" type="datetime1">
              <a:rPr lang="ru-RU" smtClean="0"/>
              <a:t>04.12.2020</a:t>
            </a:fld>
            <a:endParaRPr lang="en-US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1790807-6785-471C-93AB-292FE5201DF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53103" y="150922"/>
            <a:ext cx="10252863" cy="369015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CA58D45-AF1F-4AF3-B9B4-01BE7EBF605C}"/>
              </a:ext>
            </a:extLst>
          </p:cNvPr>
          <p:cNvSpPr txBox="1"/>
          <p:nvPr/>
        </p:nvSpPr>
        <p:spPr>
          <a:xfrm>
            <a:off x="853103" y="4211027"/>
            <a:ext cx="10252863" cy="22677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0215" algn="just"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DDR4 2400 DUAL: (2400 x 64 / 8)*2 =38,4 ГБ / с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50215" algn="just"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LPDDR5 6400 QUAD: (6400 x 32 / 8)*4 = 51,2 ГБ / с</a:t>
            </a:r>
          </a:p>
          <a:p>
            <a:pPr indent="450215" algn="just">
              <a:lnSpc>
                <a:spcPct val="107000"/>
              </a:lnSpc>
              <a:spcAft>
                <a:spcPts val="800"/>
              </a:spcAft>
            </a:pPr>
            <a:endParaRPr lang="ru-RU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50215" algn="just"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Например, новая память </a:t>
            </a:r>
            <a:r>
              <a:rPr lang="ru-RU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Samsung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LPDDR5 6400 может отправлять 51,2 гигабайта данных или примерно 14 видеофайлов в формате </a:t>
            </a:r>
            <a:r>
              <a:rPr lang="ru-RU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Full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HD (3,7 ГБ каждый) за секунду.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50215" algn="just">
              <a:lnSpc>
                <a:spcPct val="107000"/>
              </a:lnSpc>
              <a:spcAft>
                <a:spcPts val="800"/>
              </a:spcAft>
            </a:pP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22085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8C57DD1-CBFE-4CB0-A785-1FA88C78D954}"/>
              </a:ext>
            </a:extLst>
          </p:cNvPr>
          <p:cNvSpPr txBox="1"/>
          <p:nvPr/>
        </p:nvSpPr>
        <p:spPr>
          <a:xfrm>
            <a:off x="347708" y="67984"/>
            <a:ext cx="11496583" cy="18910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0215" algn="just">
              <a:lnSpc>
                <a:spcPct val="107000"/>
              </a:lnSpc>
              <a:spcAft>
                <a:spcPts val="800"/>
              </a:spcAft>
            </a:pPr>
            <a:r>
              <a:rPr lang="ru-RU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ОСОБЕННОСТИ РЕЗИСТИВНЫХ ДИСПЛЕЕВ:</a:t>
            </a:r>
          </a:p>
          <a:p>
            <a:pPr indent="450215" algn="just">
              <a:lnSpc>
                <a:spcPct val="107000"/>
              </a:lnSpc>
              <a:spcAft>
                <a:spcPts val="800"/>
              </a:spcAft>
            </a:pPr>
            <a:r>
              <a:rPr lang="ru-RU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Резистивные сенсорные экраны дёшевы и обладают максимальной стойкостью к загрязнению. Резистивные экраны реагируют на прикосновение любым гладким твёрдым предметом: рукой (голой или в перчатке), пером, кредитной картой, тупым концом скальпеля. Их используют везде, где вандализм и низкие температуры полностью исключены.</a:t>
            </a:r>
            <a:endParaRPr lang="ru-RU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289A9D03-9D38-471B-80ED-E3C75353D6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668" y="2467182"/>
            <a:ext cx="7228271" cy="269855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AF43BF4-77BB-4664-961C-241D515F2AEF}"/>
              </a:ext>
            </a:extLst>
          </p:cNvPr>
          <p:cNvSpPr txBox="1"/>
          <p:nvPr/>
        </p:nvSpPr>
        <p:spPr>
          <a:xfrm>
            <a:off x="7617040" y="2256930"/>
            <a:ext cx="4383349" cy="31057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0215" algn="just">
              <a:lnSpc>
                <a:spcPct val="107000"/>
              </a:lnSpc>
              <a:spcAft>
                <a:spcPts val="800"/>
              </a:spcAft>
            </a:pPr>
            <a:r>
              <a:rPr lang="ru-RU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НЕДОСТАТКАМИ</a:t>
            </a:r>
            <a:r>
              <a:rPr lang="ru-RU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резистивных экранов являются низкое светопропускание (не более 85 % для 5-проводных моделей и ещё более низкое для 4-проводных), низкая долговечность (не более 35 млн нажатий в одну точку) и недостаточная </a:t>
            </a:r>
            <a:r>
              <a:rPr lang="ru-RU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вандалоустойчивость</a:t>
            </a:r>
            <a:r>
              <a:rPr lang="ru-RU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(плёнку легко разрезать).</a:t>
            </a:r>
            <a:endParaRPr lang="ru-RU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43099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19F45067-E43A-44BD-A8FB-0573C45525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E4D00952-BE77-47A2-BE29-2226E2D6BB12}" type="datetime1">
              <a:rPr lang="ru-RU" smtClean="0"/>
              <a:t>04.12.2020</a:t>
            </a:fld>
            <a:endParaRPr lang="en-US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6BD6F364-2EE7-48FB-AD87-054575C3F5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795" y="2002898"/>
            <a:ext cx="4014556" cy="40413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619A401-BC27-415B-96BA-2EC30D57C29D}"/>
              </a:ext>
            </a:extLst>
          </p:cNvPr>
          <p:cNvSpPr txBox="1"/>
          <p:nvPr/>
        </p:nvSpPr>
        <p:spPr>
          <a:xfrm>
            <a:off x="347708" y="67984"/>
            <a:ext cx="11496583" cy="18910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0215" algn="just">
              <a:lnSpc>
                <a:spcPct val="107000"/>
              </a:lnSpc>
              <a:spcAft>
                <a:spcPts val="800"/>
              </a:spcAft>
            </a:pPr>
            <a:r>
              <a:rPr lang="ru-RU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ОСОБЕННОСТИ ЁМКОСТНЫХ ДИСПЛЕЕВ:</a:t>
            </a:r>
          </a:p>
          <a:p>
            <a:pPr indent="450215" algn="just">
              <a:lnSpc>
                <a:spcPct val="107000"/>
              </a:lnSpc>
              <a:spcAft>
                <a:spcPts val="800"/>
              </a:spcAft>
            </a:pPr>
            <a:r>
              <a:rPr lang="ru-RU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Ёмкостные сенсорные экраны надёжны (порядка 200 млн нажатий), не пропускают жидкости и отлично терпят непроводящие загрязнения. Между глазами пользователя и генерирующим картинку LED-экраном почти нет помех, лишь один слой защитного стекла. По сравнению с резистивными устройствами потери в яркости оказываются минимальны – 10% против 25%.</a:t>
            </a:r>
            <a:endParaRPr lang="ru-RU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A0CF9CA-C539-42AD-9C36-AE166165F00E}"/>
              </a:ext>
            </a:extLst>
          </p:cNvPr>
          <p:cNvSpPr txBox="1"/>
          <p:nvPr/>
        </p:nvSpPr>
        <p:spPr>
          <a:xfrm>
            <a:off x="7061816" y="2301318"/>
            <a:ext cx="4383349" cy="18297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0215" algn="just">
              <a:lnSpc>
                <a:spcPct val="107000"/>
              </a:lnSpc>
              <a:spcAft>
                <a:spcPts val="800"/>
              </a:spcAft>
            </a:pPr>
            <a:r>
              <a:rPr lang="ru-RU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НЕДОСТАТКОМ  </a:t>
            </a:r>
            <a:r>
              <a:rPr lang="ru-RU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ёмкостных экранов является то, что они не реагируют на руку в перчатке или пластмассовый стилус.</a:t>
            </a:r>
          </a:p>
          <a:p>
            <a:pPr indent="450215" algn="just">
              <a:lnSpc>
                <a:spcPct val="107000"/>
              </a:lnSpc>
              <a:spcAft>
                <a:spcPts val="800"/>
              </a:spcAft>
            </a:pPr>
            <a:endParaRPr lang="ru-RU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69153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8" name="Picture 8">
            <a:extLst>
              <a:ext uri="{FF2B5EF4-FFF2-40B4-BE49-F238E27FC236}">
                <a16:creationId xmlns:a16="http://schemas.microsoft.com/office/drawing/2014/main" id="{7B9B1523-CC6A-47F5-ABED-8772F56315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lasticWrap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754"/>
          <a:stretch/>
        </p:blipFill>
        <p:spPr bwMode="auto">
          <a:xfrm>
            <a:off x="0" y="0"/>
            <a:ext cx="12192000" cy="6600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Дата 1">
            <a:extLst>
              <a:ext uri="{FF2B5EF4-FFF2-40B4-BE49-F238E27FC236}">
                <a16:creationId xmlns:a16="http://schemas.microsoft.com/office/drawing/2014/main" id="{2476F0EE-C10E-4AFF-A90F-BD7309CAF8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14D5EF43-AECB-4459-AE90-3AFB54138C76}" type="datetime1">
              <a:rPr lang="ru-RU" smtClean="0"/>
              <a:t>04.12.2020</a:t>
            </a:fld>
            <a:endParaRPr lang="en-US" dirty="0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30A7A760-6662-4505-BD27-2E653379C6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lasticWrap/>
                    </a14:imgEffect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200400"/>
            <a:ext cx="1219200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5C6264F-003B-4FCA-B847-94B0BA78D4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540132" y="3203265"/>
            <a:ext cx="3651867" cy="3651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31341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CAD60879-6F01-45B5-90FD-4B52319F7E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14D5EF43-AECB-4459-AE90-3AFB54138C76}" type="datetime1">
              <a:rPr lang="ru-RU" smtClean="0"/>
              <a:t>04.12.2020</a:t>
            </a:fld>
            <a:endParaRPr lang="en-US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BE690A76-417F-4C80-90F8-7989F81C7B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F15A8F76-1309-4408-957A-3182787780A3}"/>
              </a:ext>
            </a:extLst>
          </p:cNvPr>
          <p:cNvSpPr/>
          <p:nvPr/>
        </p:nvSpPr>
        <p:spPr>
          <a:xfrm>
            <a:off x="458078" y="5257774"/>
            <a:ext cx="1127584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5400" b="0" cap="none" spc="0" dirty="0">
                <a:ln w="0"/>
                <a:solidFill>
                  <a:srgbClr val="EF18B3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- А я </a:t>
            </a:r>
            <a:r>
              <a:rPr lang="ru-RU" sz="5400" b="0" cap="none" spc="0" dirty="0" err="1">
                <a:ln w="0"/>
                <a:solidFill>
                  <a:srgbClr val="EF18B3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сяоми</a:t>
            </a:r>
            <a:r>
              <a:rPr lang="ru-RU" sz="5400" b="0" cap="none" spc="0" dirty="0">
                <a:ln w="0"/>
                <a:solidFill>
                  <a:srgbClr val="EF18B3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в 2 раза дешевле куплю!</a:t>
            </a:r>
          </a:p>
        </p:txBody>
      </p:sp>
    </p:spTree>
    <p:extLst>
      <p:ext uri="{BB962C8B-B14F-4D97-AF65-F5344CB8AC3E}">
        <p14:creationId xmlns:p14="http://schemas.microsoft.com/office/powerpoint/2010/main" val="473925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F8ABBB5-9CF7-4AD5-AA26-6C91176D27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841" y="46037"/>
            <a:ext cx="11674136" cy="1797859"/>
          </a:xfrm>
        </p:spPr>
        <p:txBody>
          <a:bodyPr>
            <a:noAutofit/>
          </a:bodyPr>
          <a:lstStyle/>
          <a:p>
            <a:pPr algn="just"/>
            <a:r>
              <a:rPr lang="ru-RU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Архитектура ARM </a:t>
            </a:r>
            <a:r>
              <a:rPr lang="ru-RU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(от англ. </a:t>
            </a:r>
            <a:r>
              <a:rPr lang="ru-RU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Advanced</a:t>
            </a:r>
            <a:r>
              <a:rPr lang="ru-RU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RISC </a:t>
            </a:r>
            <a:r>
              <a:rPr lang="ru-RU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Machine</a:t>
            </a:r>
            <a:r>
              <a:rPr lang="ru-RU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ru-RU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усовершенствованная RISC-машина; иногда 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ru-RU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Acorn</a:t>
            </a:r>
            <a:r>
              <a:rPr lang="ru-RU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RISC </a:t>
            </a:r>
            <a:r>
              <a:rPr lang="ru-RU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Machine</a:t>
            </a:r>
            <a:r>
              <a:rPr lang="ru-RU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ru-RU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система команд и семейство описаний и готовых топологий 32-битных и 64-битных микропроцессорных/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микроконтроллерных ядер, разрабатываемых компанией ARM </a:t>
            </a:r>
            <a:r>
              <a:rPr lang="ru-RU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Limited</a:t>
            </a:r>
            <a:r>
              <a:rPr lang="ru-RU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81C4690-8960-4371-9A54-913AEF836E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841" y="1981755"/>
            <a:ext cx="7480325" cy="4308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FE949B5-8608-4F70-8870-325ECCAA7A8D}"/>
              </a:ext>
            </a:extLst>
          </p:cNvPr>
          <p:cNvPicPr/>
          <p:nvPr/>
        </p:nvPicPr>
        <p:blipFill rotWithShape="1">
          <a:blip r:embed="rId3"/>
          <a:srcRect l="6966" r="7143"/>
          <a:stretch/>
        </p:blipFill>
        <p:spPr>
          <a:xfrm>
            <a:off x="7901122" y="1944208"/>
            <a:ext cx="4184342" cy="4115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7926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510031D-8EA4-48EA-B8E9-18B0E296CBB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724181" y="859484"/>
            <a:ext cx="5029201" cy="5417029"/>
          </a:xfrm>
          <a:prstGeom prst="rect">
            <a:avLst/>
          </a:prstGeom>
        </p:spPr>
      </p:pic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07BDC00E-0A9A-46C7-B8A1-E8B99271782A}"/>
              </a:ext>
            </a:extLst>
          </p:cNvPr>
          <p:cNvSpPr txBox="1">
            <a:spLocks/>
          </p:cNvSpPr>
          <p:nvPr/>
        </p:nvSpPr>
        <p:spPr>
          <a:xfrm>
            <a:off x="272248" y="292962"/>
            <a:ext cx="11647503" cy="56652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700" i="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ru-RU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Так выглядит код для одной и той же операции для x86 и </a:t>
            </a:r>
            <a:r>
              <a:rPr lang="ru-RU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arm</a:t>
            </a:r>
            <a:r>
              <a:rPr lang="ru-RU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на ассемблере</a:t>
            </a:r>
          </a:p>
        </p:txBody>
      </p:sp>
    </p:spTree>
    <p:extLst>
      <p:ext uri="{BB962C8B-B14F-4D97-AF65-F5344CB8AC3E}">
        <p14:creationId xmlns:p14="http://schemas.microsoft.com/office/powerpoint/2010/main" val="24657859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07BDC00E-0A9A-46C7-B8A1-E8B99271782A}"/>
              </a:ext>
            </a:extLst>
          </p:cNvPr>
          <p:cNvSpPr txBox="1">
            <a:spLocks/>
          </p:cNvSpPr>
          <p:nvPr/>
        </p:nvSpPr>
        <p:spPr>
          <a:xfrm>
            <a:off x="2571564" y="706598"/>
            <a:ext cx="722051" cy="56652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700" i="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x86</a:t>
            </a:r>
            <a:endParaRPr lang="ru-RU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F1624A3-F287-4411-A3A2-B830BCA5CE62}"/>
              </a:ext>
            </a:extLst>
          </p:cNvPr>
          <p:cNvPicPr/>
          <p:nvPr/>
        </p:nvPicPr>
        <p:blipFill rotWithShape="1">
          <a:blip r:embed="rId2"/>
          <a:srcRect l="7971" r="3928"/>
          <a:stretch/>
        </p:blipFill>
        <p:spPr>
          <a:xfrm>
            <a:off x="420210" y="1517705"/>
            <a:ext cx="5233603" cy="406717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4C4B179-67EB-48B0-B026-9F832A97A8AD}"/>
              </a:ext>
            </a:extLst>
          </p:cNvPr>
          <p:cNvPicPr/>
          <p:nvPr/>
        </p:nvPicPr>
        <p:blipFill rotWithShape="1">
          <a:blip r:embed="rId3"/>
          <a:srcRect l="4319" r="5864"/>
          <a:stretch/>
        </p:blipFill>
        <p:spPr>
          <a:xfrm>
            <a:off x="6436309" y="1468810"/>
            <a:ext cx="5335481" cy="4116070"/>
          </a:xfrm>
          <a:prstGeom prst="rect">
            <a:avLst/>
          </a:prstGeom>
        </p:spPr>
      </p:pic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01993355-3E5D-4DC0-A874-E0B26166F919}"/>
              </a:ext>
            </a:extLst>
          </p:cNvPr>
          <p:cNvSpPr txBox="1">
            <a:spLocks/>
          </p:cNvSpPr>
          <p:nvPr/>
        </p:nvSpPr>
        <p:spPr>
          <a:xfrm>
            <a:off x="9031550" y="628178"/>
            <a:ext cx="722051" cy="56652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700" i="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arm</a:t>
            </a:r>
            <a:endParaRPr lang="ru-RU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56313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B55FB5B-9D83-4B68-A92A-0C6367AF18F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735171" y="885406"/>
            <a:ext cx="6490964" cy="4201499"/>
          </a:xfrm>
          <a:prstGeom prst="rect">
            <a:avLst/>
          </a:prstGeom>
        </p:spPr>
      </p:pic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79BE6875-9BB8-4547-82CF-0E5C7537CF06}"/>
              </a:ext>
            </a:extLst>
          </p:cNvPr>
          <p:cNvSpPr txBox="1">
            <a:spLocks/>
          </p:cNvSpPr>
          <p:nvPr/>
        </p:nvSpPr>
        <p:spPr>
          <a:xfrm>
            <a:off x="4151790" y="212352"/>
            <a:ext cx="3607294" cy="56652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700" i="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ru-RU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СОВРЕМЕННЫЕ 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x86</a:t>
            </a:r>
            <a:endParaRPr lang="ru-RU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22812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55D740D4-0CB0-4D2A-A9DF-4F7AB8AD60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14D5EF43-AECB-4459-AE90-3AFB54138C76}" type="datetime1">
              <a:rPr lang="ru-RU" smtClean="0"/>
              <a:t>04.12.2020</a:t>
            </a:fld>
            <a:endParaRPr lang="en-US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366C009-8676-48F9-AE48-80AFA8D98ED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70530"/>
          </a:xfrm>
          <a:prstGeom prst="rect">
            <a:avLst/>
          </a:prstGeom>
        </p:spPr>
      </p:pic>
      <p:cxnSp>
        <p:nvCxnSpPr>
          <p:cNvPr id="5" name="Соединитель: уступ 4">
            <a:extLst>
              <a:ext uri="{FF2B5EF4-FFF2-40B4-BE49-F238E27FC236}">
                <a16:creationId xmlns:a16="http://schemas.microsoft.com/office/drawing/2014/main" id="{B59505CF-B60A-447A-8644-0B2CC779AFE8}"/>
              </a:ext>
            </a:extLst>
          </p:cNvPr>
          <p:cNvCxnSpPr>
            <a:cxnSpLocks/>
          </p:cNvCxnSpPr>
          <p:nvPr/>
        </p:nvCxnSpPr>
        <p:spPr>
          <a:xfrm>
            <a:off x="2325950" y="5930599"/>
            <a:ext cx="3630967" cy="319281"/>
          </a:xfrm>
          <a:prstGeom prst="bentConnector3">
            <a:avLst>
              <a:gd name="adj1" fmla="val 59780"/>
            </a:avLst>
          </a:prstGeom>
          <a:ln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" name="Соединитель: уступ 11">
            <a:extLst>
              <a:ext uri="{FF2B5EF4-FFF2-40B4-BE49-F238E27FC236}">
                <a16:creationId xmlns:a16="http://schemas.microsoft.com/office/drawing/2014/main" id="{F84974EA-0F16-40AB-B2CD-A22C2037B3B2}"/>
              </a:ext>
            </a:extLst>
          </p:cNvPr>
          <p:cNvCxnSpPr>
            <a:cxnSpLocks/>
          </p:cNvCxnSpPr>
          <p:nvPr/>
        </p:nvCxnSpPr>
        <p:spPr>
          <a:xfrm rot="10800000" flipV="1">
            <a:off x="4749556" y="1154096"/>
            <a:ext cx="5149047" cy="150919"/>
          </a:xfrm>
          <a:prstGeom prst="bentConnector3">
            <a:avLst>
              <a:gd name="adj1" fmla="val 50000"/>
            </a:avLst>
          </a:prstGeom>
          <a:ln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76693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7FAB8388-FDD5-477C-A6E9-34D37C77E0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14D5EF43-AECB-4459-AE90-3AFB54138C76}" type="datetime1">
              <a:rPr lang="ru-RU" smtClean="0"/>
              <a:t>04.12.2020</a:t>
            </a:fld>
            <a:endParaRPr lang="en-US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5461DE0-31CA-436E-B280-6EECF7319D4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4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8870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A475565-BB7D-4600-BD69-193F51B573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375" y="961164"/>
            <a:ext cx="5850258" cy="465189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F6F2F2F-4FD4-417F-AA56-E3917E9C1D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4368" y="798991"/>
            <a:ext cx="5767341" cy="497624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D664A4F-4C11-4B13-B4EC-C4D8B56740F5}"/>
              </a:ext>
            </a:extLst>
          </p:cNvPr>
          <p:cNvSpPr txBox="1"/>
          <p:nvPr/>
        </p:nvSpPr>
        <p:spPr>
          <a:xfrm>
            <a:off x="127375" y="6453156"/>
            <a:ext cx="5563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Intel Tiger Lake-U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509443-A25E-469D-A3FA-FBEE1531D719}"/>
              </a:ext>
            </a:extLst>
          </p:cNvPr>
          <p:cNvSpPr txBox="1"/>
          <p:nvPr/>
        </p:nvSpPr>
        <p:spPr>
          <a:xfrm>
            <a:off x="6501415" y="6453156"/>
            <a:ext cx="5563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Apple A13 Bionic</a:t>
            </a:r>
          </a:p>
        </p:txBody>
      </p:sp>
    </p:spTree>
    <p:extLst>
      <p:ext uri="{BB962C8B-B14F-4D97-AF65-F5344CB8AC3E}">
        <p14:creationId xmlns:p14="http://schemas.microsoft.com/office/powerpoint/2010/main" val="6345376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>
            <a:extLst>
              <a:ext uri="{FF2B5EF4-FFF2-40B4-BE49-F238E27FC236}">
                <a16:creationId xmlns:a16="http://schemas.microsoft.com/office/drawing/2014/main" id="{3A43CC1D-E2CD-437B-87C1-A6A8F84A8E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7691" y="2108893"/>
            <a:ext cx="8805816" cy="4144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8C57DD1-CBFE-4CB0-A785-1FA88C78D954}"/>
              </a:ext>
            </a:extLst>
          </p:cNvPr>
          <p:cNvSpPr txBox="1"/>
          <p:nvPr/>
        </p:nvSpPr>
        <p:spPr>
          <a:xfrm>
            <a:off x="347708" y="67984"/>
            <a:ext cx="11496583" cy="1759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0215" algn="just">
              <a:lnSpc>
                <a:spcPct val="107000"/>
              </a:lnSpc>
              <a:spcAft>
                <a:spcPts val="800"/>
              </a:spcAft>
            </a:pPr>
            <a:r>
              <a:rPr lang="ru-RU" sz="2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Технология </a:t>
            </a:r>
            <a:r>
              <a:rPr lang="en-US" sz="2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Arm big</a:t>
            </a:r>
            <a:r>
              <a:rPr lang="ru-RU" sz="2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US" sz="2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LITTLE</a:t>
            </a:r>
            <a:r>
              <a:rPr lang="ru-RU" sz="2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 это гетерогенная архитектура обработки, в которой используются два типа процессорных ядер. </a:t>
            </a:r>
            <a:endParaRPr lang="en-US" sz="20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50215" algn="just">
              <a:lnSpc>
                <a:spcPct val="107000"/>
              </a:lnSpc>
              <a:spcAft>
                <a:spcPts val="800"/>
              </a:spcAft>
            </a:pPr>
            <a:r>
              <a:rPr lang="ru-RU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LITTLE</a:t>
            </a:r>
            <a:r>
              <a:rPr lang="ru-RU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" ядра разработаны для максимальной энергоэффективности, в то время как "большие" ядра предназначены для обеспечения максимальной вычислительной производительности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ru-RU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300470"/>
      </p:ext>
    </p:extLst>
  </p:cSld>
  <p:clrMapOvr>
    <a:masterClrMapping/>
  </p:clrMapOvr>
</p:sld>
</file>

<file path=ppt/theme/theme1.xml><?xml version="1.0" encoding="utf-8"?>
<a:theme xmlns:a="http://schemas.openxmlformats.org/drawingml/2006/main" name="1_РетроспективаVTI">
  <a:themeElements>
    <a:clrScheme name="Custom 37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9BA8B7"/>
      </a:accent1>
      <a:accent2>
        <a:srgbClr val="E6A02E"/>
      </a:accent2>
      <a:accent3>
        <a:srgbClr val="BF6A3B"/>
      </a:accent3>
      <a:accent4>
        <a:srgbClr val="92987A"/>
      </a:accent4>
      <a:accent5>
        <a:srgbClr val="857659"/>
      </a:accent5>
      <a:accent6>
        <a:srgbClr val="A0988C"/>
      </a:accent6>
      <a:hlink>
        <a:srgbClr val="00B0F0"/>
      </a:hlink>
      <a:folHlink>
        <a:srgbClr val="738F97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1798995_TF56160789" id="{E9416FAF-F856-40AC-9675-C9B0760B1290}" vid="{1EEFFE07-2D5A-4CA5-A479-4D088CDD8AD4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{ACA5C110-368D-4434-BAEE-A41F326FD78A}tf56160789_win32</Template>
  <TotalTime>100</TotalTime>
  <Words>424</Words>
  <Application>Microsoft Office PowerPoint</Application>
  <PresentationFormat>Широкоэкранный</PresentationFormat>
  <Paragraphs>34</Paragraphs>
  <Slides>15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20" baseType="lpstr">
      <vt:lpstr>Bookman Old Style</vt:lpstr>
      <vt:lpstr>Calibri</vt:lpstr>
      <vt:lpstr>Franklin Gothic Book</vt:lpstr>
      <vt:lpstr>Times New Roman</vt:lpstr>
      <vt:lpstr>1_РетроспективаVTI</vt:lpstr>
      <vt:lpstr>Презентация PowerPoint</vt:lpstr>
      <vt:lpstr>Архитектура ARM (от англ. Advanced RISC Machine - усовершенствованная RISC-машина; иногда - Acorn RISC Machine) - система команд и семейство описаний и готовых топологий 32-битных и 64-битных микропроцессорных/ микроконтроллерных ядер, разрабатываемых компанией ARM Limited.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Андрей Петров</dc:creator>
  <cp:lastModifiedBy>Андрей Петров</cp:lastModifiedBy>
  <cp:revision>11</cp:revision>
  <dcterms:created xsi:type="dcterms:W3CDTF">2020-11-26T19:47:48Z</dcterms:created>
  <dcterms:modified xsi:type="dcterms:W3CDTF">2020-12-03T23:24:45Z</dcterms:modified>
</cp:coreProperties>
</file>